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1B366B"/>
    <a:srgbClr val="244890"/>
    <a:srgbClr val="3366CC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167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67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82CA52-43CF-4EE5-93CC-27DBDA211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97139-9CC8-4BAB-A289-965D1FFC7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9018A-1F04-4400-A171-94DE9E679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DE8BA-0C85-4A54-892C-2317A7091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AB16-D87B-49FF-8304-94053E5E1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E1F5C-F01F-46CA-8D52-84A84C480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747AE-E18E-4015-BC50-48B565AB5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7DBB7-5097-4BA4-A295-D6927F0E5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47A79-FB7C-41F8-8EB4-14A4FB418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0FA69-B4BC-4A8A-8A1F-A130D4B52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5A8FF-C723-4248-A38F-9FA40758B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0CB114B8-49A4-4545-87C3-E96D72AA1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57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57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57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57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157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57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157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1" r:id="rId2"/>
    <p:sldLayoutId id="2147483760" r:id="rId3"/>
    <p:sldLayoutId id="2147483759" r:id="rId4"/>
    <p:sldLayoutId id="2147483758" r:id="rId5"/>
    <p:sldLayoutId id="2147483757" r:id="rId6"/>
    <p:sldLayoutId id="2147483756" r:id="rId7"/>
    <p:sldLayoutId id="2147483755" r:id="rId8"/>
    <p:sldLayoutId id="2147483754" r:id="rId9"/>
    <p:sldLayoutId id="2147483753" r:id="rId10"/>
    <p:sldLayoutId id="214748375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1916113"/>
            <a:ext cx="6624637" cy="20891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</a:t>
            </a:r>
            <a:r>
              <a:rPr lang="ru-RU" sz="2800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Предложение по аренде Торговых помещений свободного назначения</a:t>
            </a:r>
            <a:br>
              <a:rPr lang="ru-RU" sz="2800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800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ул. Народного Ополчения, д. 21, стр. 1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4211638" y="5876925"/>
            <a:ext cx="8683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300">
                <a:latin typeface="Times New Roman" pitchFamily="18" charset="0"/>
              </a:rPr>
              <a:t>г. Москва</a:t>
            </a:r>
          </a:p>
          <a:p>
            <a:pPr algn="ctr"/>
            <a:r>
              <a:rPr lang="ru-RU" sz="1300">
                <a:latin typeface="Times New Roman" pitchFamily="18" charset="0"/>
              </a:rPr>
              <a:t>2016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79388" y="188913"/>
          <a:ext cx="4248150" cy="738187"/>
        </p:xfrm>
        <a:graphic>
          <a:graphicData uri="http://schemas.openxmlformats.org/presentationml/2006/ole">
            <p:oleObj spid="_x0000_s1026" name="CorelDRAW" r:id="rId3" imgW="5522400" imgH="1143720" progId="">
              <p:embed/>
            </p:oleObj>
          </a:graphicData>
        </a:graphic>
      </p:graphicFrame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50825" y="6286500"/>
            <a:ext cx="8716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1B366B"/>
                </a:solidFill>
                <a:latin typeface="Times New Roman" pitchFamily="18" charset="0"/>
              </a:rPr>
              <a:t>Тел.:</a:t>
            </a:r>
            <a:r>
              <a:rPr lang="ru-RU">
                <a:latin typeface="Times New Roman" pitchFamily="18" charset="0"/>
              </a:rPr>
              <a:t> +7 (495) 971-46-62</a:t>
            </a:r>
            <a:r>
              <a:rPr lang="en-US">
                <a:latin typeface="Times New Roman" pitchFamily="18" charset="0"/>
              </a:rPr>
              <a:t>                                                                    </a:t>
            </a:r>
            <a:r>
              <a:rPr lang="en-US" b="1">
                <a:solidFill>
                  <a:srgbClr val="1B366B"/>
                </a:solidFill>
                <a:latin typeface="Times New Roman" pitchFamily="18" charset="0"/>
              </a:rPr>
              <a:t>E-mail</a:t>
            </a:r>
            <a:r>
              <a:rPr lang="ru-RU" b="1">
                <a:solidFill>
                  <a:srgbClr val="1B366B"/>
                </a:solidFill>
                <a:latin typeface="Times New Roman" pitchFamily="18" charset="0"/>
              </a:rPr>
              <a:t>:</a:t>
            </a:r>
            <a:r>
              <a:rPr lang="ru-RU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arenda@pbig.ru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642350" cy="576263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1400" b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1400" b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1400" b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1600" smtClean="0">
                <a:solidFill>
                  <a:schemeClr val="tx2"/>
                </a:solidFill>
                <a:latin typeface="Times New Roman" pitchFamily="18" charset="0"/>
              </a:rPr>
              <a:t>Северо-Западный Административный Округ г. Москвы, район Хорошево-Мневники, 5 мин. транспортом от м. Октябрьское Поле.</a:t>
            </a:r>
            <a:br>
              <a:rPr lang="ru-RU" sz="1600" smtClean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1600" smtClean="0">
                <a:solidFill>
                  <a:schemeClr val="tx2"/>
                </a:solidFill>
                <a:latin typeface="Times New Roman" pitchFamily="18" charset="0"/>
              </a:rPr>
              <a:t>Удобный подъезд с Третьего транспортного кольца, Новорижского шоссе, проспекта Маршала Жукова.</a:t>
            </a:r>
            <a:r>
              <a:rPr lang="ru-RU" sz="150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br>
              <a:rPr lang="ru-RU" sz="1500" smtClean="0">
                <a:solidFill>
                  <a:schemeClr val="tx2"/>
                </a:solidFill>
                <a:latin typeface="Times New Roman" pitchFamily="18" charset="0"/>
              </a:rPr>
            </a:br>
            <a:endParaRPr lang="ru-RU" sz="150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6413" y="2028825"/>
            <a:ext cx="3778250" cy="161607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ru-RU" sz="1400" b="1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ru-RU" sz="1400" b="1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ru-RU" sz="1400" b="1" smtClean="0">
              <a:latin typeface="Times New Roman" pitchFamily="18" charset="0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2627313" y="549275"/>
            <a:ext cx="456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МЕСТОРАСПОЛОЖЕНИЕ ОБЪЕКТА</a:t>
            </a:r>
          </a:p>
        </p:txBody>
      </p:sp>
      <p:pic>
        <p:nvPicPr>
          <p:cNvPr id="4101" name="Picture 22" descr="НарОп схема Яндекс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844675"/>
            <a:ext cx="8569325" cy="4464050"/>
          </a:xfrm>
          <a:noFill/>
        </p:spPr>
      </p:pic>
      <p:sp>
        <p:nvSpPr>
          <p:cNvPr id="4102" name="Text Box 23"/>
          <p:cNvSpPr txBox="1">
            <a:spLocks noChangeArrowheads="1"/>
          </p:cNvSpPr>
          <p:nvPr/>
        </p:nvSpPr>
        <p:spPr bwMode="auto">
          <a:xfrm>
            <a:off x="4572000" y="115888"/>
            <a:ext cx="43926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Тел.:</a:t>
            </a:r>
            <a:r>
              <a:rPr lang="ru-RU" sz="1500">
                <a:latin typeface="Times New Roman" pitchFamily="18" charset="0"/>
              </a:rPr>
              <a:t> +7 (495) 971-46-62</a:t>
            </a:r>
            <a:r>
              <a:rPr lang="en-US" sz="1500">
                <a:latin typeface="Times New Roman" pitchFamily="18" charset="0"/>
              </a:rPr>
              <a:t>   </a:t>
            </a:r>
            <a:r>
              <a:rPr lang="en-US" sz="1500" b="1">
                <a:solidFill>
                  <a:srgbClr val="1B366B"/>
                </a:solidFill>
                <a:latin typeface="Times New Roman" pitchFamily="18" charset="0"/>
              </a:rPr>
              <a:t>E-mail</a:t>
            </a:r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:</a:t>
            </a:r>
            <a:r>
              <a:rPr lang="ru-RU" sz="1500">
                <a:latin typeface="Times New Roman" pitchFamily="18" charset="0"/>
              </a:rPr>
              <a:t> </a:t>
            </a:r>
            <a:r>
              <a:rPr lang="en-US" sz="1500">
                <a:latin typeface="Times New Roman" pitchFamily="18" charset="0"/>
              </a:rPr>
              <a:t>arenda@pbig.ru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1268413"/>
            <a:ext cx="5184775" cy="14398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</a:rPr>
              <a:t>1-ая линия домов, отдельный вход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solidFill>
                  <a:schemeClr val="bg2"/>
                </a:solidFill>
                <a:latin typeface="Times New Roman" pitchFamily="18" charset="0"/>
              </a:rPr>
              <a:t>Этаж/Этажность: </a:t>
            </a:r>
            <a:r>
              <a:rPr lang="ru-RU" sz="1400" dirty="0" smtClean="0">
                <a:latin typeface="Times New Roman" pitchFamily="18" charset="0"/>
              </a:rPr>
              <a:t>  1-й и цокольный этаж 9-ти этажного жилого дома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solidFill>
                  <a:schemeClr val="bg2"/>
                </a:solidFill>
                <a:latin typeface="Times New Roman" pitchFamily="18" charset="0"/>
              </a:rPr>
              <a:t>Тип:</a:t>
            </a:r>
            <a:r>
              <a:rPr lang="ru-RU" sz="1400" dirty="0" smtClean="0">
                <a:latin typeface="Times New Roman" pitchFamily="18" charset="0"/>
              </a:rPr>
              <a:t> Встроенно-пристроенное помещение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solidFill>
                  <a:schemeClr val="bg2"/>
                </a:solidFill>
                <a:latin typeface="Times New Roman" pitchFamily="18" charset="0"/>
              </a:rPr>
              <a:t>Состояние:</a:t>
            </a:r>
            <a:r>
              <a:rPr lang="ru-RU" sz="1400" dirty="0" smtClean="0">
                <a:latin typeface="Times New Roman" pitchFamily="18" charset="0"/>
              </a:rPr>
              <a:t> После ремонта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solidFill>
                  <a:schemeClr val="bg2"/>
                </a:solidFill>
                <a:latin typeface="Times New Roman" pitchFamily="18" charset="0"/>
              </a:rPr>
              <a:t>Назначение:</a:t>
            </a:r>
            <a:r>
              <a:rPr lang="ru-RU" sz="1400" dirty="0" smtClean="0">
                <a:latin typeface="Times New Roman" pitchFamily="18" charset="0"/>
              </a:rPr>
              <a:t> Торговля и сервис, Свободное назначение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276600" y="620713"/>
            <a:ext cx="293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ОПИСАНИЕ ОБЪЕКТА</a:t>
            </a:r>
          </a:p>
        </p:txBody>
      </p:sp>
      <p:pic>
        <p:nvPicPr>
          <p:cNvPr id="5125" name="Picture 10" descr="Внешний ви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2924175"/>
            <a:ext cx="4897438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395288" y="5516563"/>
            <a:ext cx="73453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</a:rPr>
              <a:t>Электрическая мощность:</a:t>
            </a:r>
            <a:r>
              <a:rPr lang="ru-RU" sz="1600" dirty="0">
                <a:latin typeface="Times New Roman" pitchFamily="18" charset="0"/>
              </a:rPr>
              <a:t> по запросу арендатора</a:t>
            </a:r>
          </a:p>
          <a:p>
            <a:pPr>
              <a:buFont typeface="Wingdings" pitchFamily="2" charset="2"/>
              <a:buNone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</a:rPr>
              <a:t>Коммуникации:</a:t>
            </a:r>
            <a:r>
              <a:rPr lang="ru-RU" sz="1600" dirty="0">
                <a:latin typeface="Times New Roman" pitchFamily="18" charset="0"/>
              </a:rPr>
              <a:t> Водоснабжение, отопление, телефония, </a:t>
            </a:r>
            <a:r>
              <a:rPr lang="ru-RU" sz="1600" dirty="0" smtClean="0">
                <a:latin typeface="Times New Roman" pitchFamily="18" charset="0"/>
              </a:rPr>
              <a:t>вентиляция </a:t>
            </a:r>
            <a:endParaRPr lang="ru-RU" sz="1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</a:rPr>
              <a:t>Парковка:</a:t>
            </a:r>
            <a:r>
              <a:rPr lang="ru-RU" sz="1600" dirty="0">
                <a:latin typeface="Times New Roman" pitchFamily="18" charset="0"/>
              </a:rPr>
              <a:t> перед фасадом дома на </a:t>
            </a:r>
            <a:r>
              <a:rPr lang="ru-RU" sz="1600" dirty="0" smtClean="0">
                <a:latin typeface="Times New Roman" pitchFamily="18" charset="0"/>
              </a:rPr>
              <a:t>100 </a:t>
            </a:r>
            <a:r>
              <a:rPr lang="ru-RU" sz="1600" dirty="0" err="1">
                <a:latin typeface="Times New Roman" pitchFamily="18" charset="0"/>
              </a:rPr>
              <a:t>машиномест</a:t>
            </a:r>
            <a:r>
              <a:rPr lang="ru-RU" sz="1600" dirty="0">
                <a:latin typeface="Times New Roman" pitchFamily="18" charset="0"/>
              </a:rPr>
              <a:t>, бесплатная</a:t>
            </a:r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4572000" y="115888"/>
            <a:ext cx="4195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Тел.:</a:t>
            </a:r>
            <a:r>
              <a:rPr lang="ru-RU" sz="1500">
                <a:latin typeface="Times New Roman" pitchFamily="18" charset="0"/>
              </a:rPr>
              <a:t> +7 (495) 971-46-62</a:t>
            </a:r>
            <a:r>
              <a:rPr lang="en-US" sz="1500">
                <a:latin typeface="Times New Roman" pitchFamily="18" charset="0"/>
              </a:rPr>
              <a:t>   </a:t>
            </a:r>
            <a:r>
              <a:rPr lang="en-US" sz="1500" b="1">
                <a:solidFill>
                  <a:srgbClr val="1B366B"/>
                </a:solidFill>
                <a:latin typeface="Times New Roman" pitchFamily="18" charset="0"/>
              </a:rPr>
              <a:t>E-mail</a:t>
            </a:r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:</a:t>
            </a:r>
            <a:r>
              <a:rPr lang="ru-RU" sz="1500">
                <a:latin typeface="Times New Roman" pitchFamily="18" charset="0"/>
              </a:rPr>
              <a:t> </a:t>
            </a:r>
            <a:r>
              <a:rPr lang="en-US" sz="1500">
                <a:latin typeface="Times New Roman" pitchFamily="18" charset="0"/>
              </a:rPr>
              <a:t>arenda@pbig.ru</a:t>
            </a:r>
          </a:p>
        </p:txBody>
      </p:sp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971550" y="4005263"/>
            <a:ext cx="2817813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Окна:</a:t>
            </a:r>
            <a:r>
              <a:rPr lang="ru-RU" sz="1600">
                <a:latin typeface="Times New Roman" pitchFamily="18" charset="0"/>
              </a:rPr>
              <a:t> Витринные </a:t>
            </a:r>
          </a:p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Высота потолка:</a:t>
            </a:r>
            <a:r>
              <a:rPr lang="ru-RU" sz="1600">
                <a:latin typeface="Times New Roman" pitchFamily="18" charset="0"/>
              </a:rPr>
              <a:t> 2,70 м. </a:t>
            </a:r>
          </a:p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Перепланировка:</a:t>
            </a:r>
            <a:r>
              <a:rPr lang="ru-RU" sz="1600">
                <a:latin typeface="Times New Roman" pitchFamily="18" charset="0"/>
              </a:rPr>
              <a:t> Возможна</a:t>
            </a:r>
            <a:r>
              <a:rPr lang="ru-RU"/>
              <a:t> </a:t>
            </a:r>
          </a:p>
          <a:p>
            <a:endParaRPr lang="ru-RU"/>
          </a:p>
        </p:txBody>
      </p:sp>
      <p:pic>
        <p:nvPicPr>
          <p:cNvPr id="5130" name="Picture 10" descr="IMG-20160630-WA0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341438"/>
            <a:ext cx="3635375" cy="204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3"/>
          <p:cNvSpPr>
            <a:spLocks noChangeArrowheads="1"/>
          </p:cNvSpPr>
          <p:nvPr/>
        </p:nvSpPr>
        <p:spPr bwMode="auto">
          <a:xfrm>
            <a:off x="4500563" y="115888"/>
            <a:ext cx="4195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Тел.:</a:t>
            </a:r>
            <a:r>
              <a:rPr lang="ru-RU" sz="1500">
                <a:latin typeface="Times New Roman" pitchFamily="18" charset="0"/>
              </a:rPr>
              <a:t> +7 (495) 971-46-62</a:t>
            </a:r>
            <a:r>
              <a:rPr lang="en-US" sz="1500">
                <a:latin typeface="Times New Roman" pitchFamily="18" charset="0"/>
              </a:rPr>
              <a:t>   </a:t>
            </a:r>
            <a:r>
              <a:rPr lang="en-US" sz="1500" b="1">
                <a:solidFill>
                  <a:srgbClr val="1B366B"/>
                </a:solidFill>
                <a:latin typeface="Times New Roman" pitchFamily="18" charset="0"/>
              </a:rPr>
              <a:t>E-mail</a:t>
            </a:r>
            <a:r>
              <a:rPr lang="ru-RU" sz="1500" b="1">
                <a:solidFill>
                  <a:srgbClr val="1B366B"/>
                </a:solidFill>
                <a:latin typeface="Times New Roman" pitchFamily="18" charset="0"/>
              </a:rPr>
              <a:t>:</a:t>
            </a:r>
            <a:r>
              <a:rPr lang="ru-RU" sz="1500">
                <a:latin typeface="Times New Roman" pitchFamily="18" charset="0"/>
              </a:rPr>
              <a:t> </a:t>
            </a:r>
            <a:r>
              <a:rPr lang="en-US" sz="1500">
                <a:latin typeface="Times New Roman" pitchFamily="18" charset="0"/>
              </a:rPr>
              <a:t>arenda@pbig.ru</a:t>
            </a:r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2771775" y="1196975"/>
            <a:ext cx="34340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</a:t>
            </a:r>
            <a:r>
              <a:rPr lang="ru-RU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Цокольный этаж 261,6 </a:t>
            </a:r>
            <a:r>
              <a:rPr lang="ru-RU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кв.м.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92139" y="1974850"/>
            <a:ext cx="419417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imes New Roman" pitchFamily="18" charset="0"/>
              </a:rPr>
              <a:t>Самостоятельный вход с фасада</a:t>
            </a:r>
            <a:endParaRPr lang="ru-RU" sz="14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400" dirty="0">
                <a:latin typeface="Times New Roman" pitchFamily="18" charset="0"/>
              </a:rPr>
              <a:t>Отдельный с/у</a:t>
            </a:r>
          </a:p>
          <a:p>
            <a:pPr marL="342900" indent="-342900">
              <a:buFontTx/>
              <a:buAutoNum type="arabicPeriod"/>
            </a:pPr>
            <a:r>
              <a:rPr lang="ru-RU" sz="1400" dirty="0">
                <a:latin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</a:rPr>
              <a:t>лощадь торгового зала 196 кв.м.</a:t>
            </a: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imes New Roman" pitchFamily="18" charset="0"/>
              </a:rPr>
              <a:t>Возможность установить подъемник</a:t>
            </a: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imes New Roman" pitchFamily="18" charset="0"/>
              </a:rPr>
              <a:t>Вход с тыльной стороны здания для разгрузочно-погрузочных работ</a:t>
            </a:r>
          </a:p>
          <a:p>
            <a:pPr marL="342900" indent="-342900"/>
            <a:r>
              <a:rPr lang="ru-RU" sz="1400" dirty="0" smtClean="0">
                <a:latin typeface="Times New Roman" pitchFamily="18" charset="0"/>
              </a:rPr>
              <a:t>6.     Панорамные </a:t>
            </a:r>
            <a:r>
              <a:rPr lang="ru-RU" sz="1400" dirty="0">
                <a:latin typeface="Times New Roman" pitchFamily="18" charset="0"/>
              </a:rPr>
              <a:t>окна фасада </a:t>
            </a:r>
            <a:r>
              <a:rPr lang="ru-RU" sz="1400" dirty="0" smtClean="0">
                <a:latin typeface="Times New Roman" pitchFamily="18" charset="0"/>
              </a:rPr>
              <a:t>площадью </a:t>
            </a:r>
            <a:r>
              <a:rPr lang="ru-RU" sz="1400" smtClean="0">
                <a:latin typeface="Times New Roman" pitchFamily="18" charset="0"/>
              </a:rPr>
              <a:t>18 кв.м., </a:t>
            </a:r>
            <a:r>
              <a:rPr lang="ru-RU" sz="1400" dirty="0" smtClean="0">
                <a:latin typeface="Times New Roman" pitchFamily="18" charset="0"/>
              </a:rPr>
              <a:t>позволяют </a:t>
            </a:r>
            <a:r>
              <a:rPr lang="ru-RU" sz="1400" dirty="0">
                <a:latin typeface="Times New Roman" pitchFamily="18" charset="0"/>
              </a:rPr>
              <a:t>разместить рекламную вывеску для </a:t>
            </a:r>
            <a:r>
              <a:rPr lang="ru-RU" sz="1400" dirty="0" smtClean="0">
                <a:latin typeface="Times New Roman" pitchFamily="18" charset="0"/>
              </a:rPr>
              <a:t>привлечения</a:t>
            </a:r>
            <a:r>
              <a:rPr lang="en-US" sz="1400" dirty="0" smtClean="0">
                <a:latin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</a:rPr>
              <a:t>клиентов  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900113" y="620713"/>
            <a:ext cx="7177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ПРЕДЛАГАЮТСЯ СЛЕДУЮЩИЕ ПЛАНИРОВКИ ПОМЕЩЕНИЙ: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785926"/>
            <a:ext cx="307183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Информация о предложении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Площадь помещения- 261,6 кв.м.</a:t>
            </a:r>
          </a:p>
          <a:p>
            <a:r>
              <a:rPr lang="ru-RU" sz="2000" dirty="0" smtClean="0"/>
              <a:t>Назначение помещения- свободное назначение</a:t>
            </a:r>
          </a:p>
          <a:p>
            <a:r>
              <a:rPr lang="ru-RU" sz="2000" dirty="0" smtClean="0"/>
              <a:t>Арендная плата- 295 000,00 р., в месяц</a:t>
            </a:r>
            <a:r>
              <a:rPr lang="ru-RU" sz="2000" dirty="0" smtClean="0"/>
              <a:t>. </a:t>
            </a:r>
            <a:r>
              <a:rPr lang="ru-RU" sz="2000" smtClean="0"/>
              <a:t>УСН.</a:t>
            </a:r>
            <a:endParaRPr lang="ru-RU" sz="2000" dirty="0" smtClean="0"/>
          </a:p>
          <a:p>
            <a:r>
              <a:rPr lang="ru-RU" sz="2000" dirty="0" smtClean="0"/>
              <a:t>Все расходы на содержание и эксплуатацию объекта оплачиваются дополнительно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дложение по аренде Торговых помещений свободного назначения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Предложение по аренде Торговых помещений свободного назначения</Template>
  <TotalTime>218</TotalTime>
  <Words>213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Предложение по аренде Торговых помещений свободного назначения</vt:lpstr>
      <vt:lpstr>CorelDRAW</vt:lpstr>
      <vt:lpstr>       Предложение по аренде Торговых помещений свободного назначения на ул. Народного Ополчения, д. 21, стр. 1</vt:lpstr>
      <vt:lpstr>  Северо-Западный Административный Округ г. Москвы, район Хорошево-Мневники, 5 мин. транспортом от м. Октябрьское Поле. Удобный подъезд с Третьего транспортного кольца, Новорижского шоссе, проспекта Маршала Жукова.  </vt:lpstr>
      <vt:lpstr>Слайд 3</vt:lpstr>
      <vt:lpstr>Слайд 4</vt:lpstr>
      <vt:lpstr>Информация о предложении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 по аренде Торговых помещений свободного назначения на ул. Народного Ополчения, д. 21, стр. 1</dc:title>
  <dc:creator>agent</dc:creator>
  <cp:lastModifiedBy>agent</cp:lastModifiedBy>
  <cp:revision>26</cp:revision>
  <dcterms:created xsi:type="dcterms:W3CDTF">2016-10-13T12:34:16Z</dcterms:created>
  <dcterms:modified xsi:type="dcterms:W3CDTF">2016-10-31T12:57:27Z</dcterms:modified>
</cp:coreProperties>
</file>